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DM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MSans-bold.fntdata"/><Relationship Id="rId25" Type="http://schemas.openxmlformats.org/officeDocument/2006/relationships/font" Target="fonts/DMSans-regular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fdb98be2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6fdb98be26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13864ec75_3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d13864ec75_3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13864ec75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d13864ec75_3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13864ec75_3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d13864ec75_3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fdb98be26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6fdb98be26_1_2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13864ec75_3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d13864ec75_3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fdb98be26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6fdb98be26_1_1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fdb98be26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6fdb98be26_1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14899f45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d14899f45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6fdb98be26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6fdb98be26_1_4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fdb98be26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6fdb98be26_1_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fdb98be26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6fdb98be26_1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fdb98be26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6fdb98be26_1_1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fdb98be26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6fdb98be26_1_1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13864ec75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d13864ec75_3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14899f4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d14899f4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13864ec75_3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d13864ec75_3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13864ec75_3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d13864ec75_3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5.gif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gif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9.gif"/><Relationship Id="rId5" Type="http://schemas.openxmlformats.org/officeDocument/2006/relationships/image" Target="../media/image34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gif"/><Relationship Id="rId4" Type="http://schemas.openxmlformats.org/officeDocument/2006/relationships/image" Target="../media/image29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18.gif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6663129" y="490538"/>
            <a:ext cx="1966500" cy="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1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0" name="Google Shape;130;p25"/>
          <p:cNvSpPr txBox="1"/>
          <p:nvPr/>
        </p:nvSpPr>
        <p:spPr>
          <a:xfrm>
            <a:off x="514350" y="490538"/>
            <a:ext cx="1966522" cy="227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6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2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Pixel Team</a:t>
            </a:r>
            <a:endParaRPr b="0" i="0" sz="2200" u="none" cap="none" strike="noStrike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2005333" y="1108337"/>
            <a:ext cx="4886879" cy="2816620"/>
          </a:xfrm>
          <a:custGeom>
            <a:rect b="b" l="l" r="r" t="t"/>
            <a:pathLst>
              <a:path extrusionOk="0" h="5633239" w="9773758">
                <a:moveTo>
                  <a:pt x="0" y="0"/>
                </a:moveTo>
                <a:lnTo>
                  <a:pt x="9773758" y="0"/>
                </a:lnTo>
                <a:lnTo>
                  <a:pt x="9773758" y="5633238"/>
                </a:lnTo>
                <a:lnTo>
                  <a:pt x="0" y="5633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 txBox="1"/>
          <p:nvPr/>
        </p:nvSpPr>
        <p:spPr>
          <a:xfrm>
            <a:off x="2072910" y="1855158"/>
            <a:ext cx="4660493" cy="752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4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Travel Guide</a:t>
            </a:r>
            <a:endParaRPr b="1" i="0" sz="4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p25"/>
          <p:cNvSpPr/>
          <p:nvPr/>
        </p:nvSpPr>
        <p:spPr>
          <a:xfrm rot="1120748">
            <a:off x="5902114" y="2835707"/>
            <a:ext cx="733189" cy="733189"/>
          </a:xfrm>
          <a:custGeom>
            <a:rect b="b" l="l" r="r" t="t"/>
            <a:pathLst>
              <a:path extrusionOk="0" h="1466379" w="1466379">
                <a:moveTo>
                  <a:pt x="0" y="0"/>
                </a:moveTo>
                <a:lnTo>
                  <a:pt x="1466379" y="0"/>
                </a:lnTo>
                <a:lnTo>
                  <a:pt x="1466379" y="1466379"/>
                </a:lnTo>
                <a:lnTo>
                  <a:pt x="0" y="146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 b="43433" l="0" r="0" t="0"/>
          <a:stretch/>
        </p:blipFill>
        <p:spPr>
          <a:xfrm rot="227169">
            <a:off x="2875556" y="2589999"/>
            <a:ext cx="3146435" cy="29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/>
        </p:nvSpPr>
        <p:spPr>
          <a:xfrm>
            <a:off x="514350" y="490538"/>
            <a:ext cx="1966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7" name="Google Shape;287;p34"/>
          <p:cNvSpPr/>
          <p:nvPr/>
        </p:nvSpPr>
        <p:spPr>
          <a:xfrm>
            <a:off x="392593" y="1744362"/>
            <a:ext cx="3155468" cy="1654780"/>
          </a:xfrm>
          <a:custGeom>
            <a:rect b="b" l="l" r="r" t="t"/>
            <a:pathLst>
              <a:path extrusionOk="0" h="3122227" w="5417113">
                <a:moveTo>
                  <a:pt x="0" y="0"/>
                </a:moveTo>
                <a:lnTo>
                  <a:pt x="5417113" y="0"/>
                </a:lnTo>
                <a:lnTo>
                  <a:pt x="5417113" y="3122227"/>
                </a:lnTo>
                <a:lnTo>
                  <a:pt x="0" y="3122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34"/>
          <p:cNvSpPr txBox="1"/>
          <p:nvPr/>
        </p:nvSpPr>
        <p:spPr>
          <a:xfrm>
            <a:off x="514350" y="1857407"/>
            <a:ext cx="315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Output</a:t>
            </a:r>
            <a:br>
              <a:rPr b="1" lang="zh-C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zh-C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Menu: 3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550" y="598250"/>
            <a:ext cx="5285349" cy="44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/>
        </p:nvSpPr>
        <p:spPr>
          <a:xfrm>
            <a:off x="514350" y="490538"/>
            <a:ext cx="1966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96" name="Google Shape;296;p35"/>
          <p:cNvSpPr/>
          <p:nvPr/>
        </p:nvSpPr>
        <p:spPr>
          <a:xfrm>
            <a:off x="646500" y="1544874"/>
            <a:ext cx="7412399" cy="3582374"/>
          </a:xfrm>
          <a:custGeom>
            <a:rect b="b" l="l" r="r" t="t"/>
            <a:pathLst>
              <a:path extrusionOk="0" h="10162763" w="16657076">
                <a:moveTo>
                  <a:pt x="16352276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9857963"/>
                </a:lnTo>
                <a:cubicBezTo>
                  <a:pt x="0" y="10026873"/>
                  <a:pt x="135890" y="10162763"/>
                  <a:pt x="304800" y="10162763"/>
                </a:cubicBezTo>
                <a:lnTo>
                  <a:pt x="16352276" y="10162763"/>
                </a:lnTo>
                <a:cubicBezTo>
                  <a:pt x="16521187" y="10162763"/>
                  <a:pt x="16657076" y="10026873"/>
                  <a:pt x="16657076" y="9857963"/>
                </a:cubicBezTo>
                <a:lnTo>
                  <a:pt x="16657076" y="304800"/>
                </a:lnTo>
                <a:cubicBezTo>
                  <a:pt x="16657076" y="135890"/>
                  <a:pt x="16521187" y="0"/>
                  <a:pt x="16352276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64535">
            <a:off x="4476720" y="2005702"/>
            <a:ext cx="464953" cy="4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/>
          <p:nvPr/>
        </p:nvSpPr>
        <p:spPr>
          <a:xfrm>
            <a:off x="785850" y="2151625"/>
            <a:ext cx="2909824" cy="2465633"/>
          </a:xfrm>
          <a:custGeom>
            <a:rect b="b" l="l" r="r" t="t"/>
            <a:pathLst>
              <a:path extrusionOk="0" h="3586376" w="3251200">
                <a:moveTo>
                  <a:pt x="3251200" y="25400"/>
                </a:moveTo>
                <a:cubicBezTo>
                  <a:pt x="3251200" y="11372"/>
                  <a:pt x="3239833" y="0"/>
                  <a:pt x="3225800" y="0"/>
                </a:cubicBezTo>
                <a:lnTo>
                  <a:pt x="25400" y="0"/>
                </a:lnTo>
                <a:cubicBezTo>
                  <a:pt x="11372" y="0"/>
                  <a:pt x="0" y="11372"/>
                  <a:pt x="0" y="25400"/>
                </a:cubicBezTo>
                <a:lnTo>
                  <a:pt x="0" y="3560976"/>
                </a:lnTo>
                <a:cubicBezTo>
                  <a:pt x="0" y="3575010"/>
                  <a:pt x="11372" y="3586376"/>
                  <a:pt x="25400" y="3586376"/>
                </a:cubicBezTo>
                <a:lnTo>
                  <a:pt x="3225800" y="3586376"/>
                </a:lnTo>
                <a:cubicBezTo>
                  <a:pt x="3239833" y="3586376"/>
                  <a:pt x="3251200" y="3575010"/>
                  <a:pt x="3251200" y="3560976"/>
                </a:cubicBezTo>
                <a:lnTo>
                  <a:pt x="3251200" y="25400"/>
                </a:lnTo>
                <a:close/>
              </a:path>
            </a:pathLst>
          </a:custGeom>
          <a:solidFill>
            <a:srgbClr val="97EDA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5"/>
          <p:cNvSpPr/>
          <p:nvPr/>
        </p:nvSpPr>
        <p:spPr>
          <a:xfrm>
            <a:off x="344700" y="447221"/>
            <a:ext cx="2803356" cy="1030335"/>
          </a:xfrm>
          <a:custGeom>
            <a:rect b="b" l="l" r="r" t="t"/>
            <a:pathLst>
              <a:path extrusionOk="0" h="3122227" w="5417113">
                <a:moveTo>
                  <a:pt x="0" y="0"/>
                </a:moveTo>
                <a:lnTo>
                  <a:pt x="5417113" y="0"/>
                </a:lnTo>
                <a:lnTo>
                  <a:pt x="5417113" y="3122227"/>
                </a:lnTo>
                <a:lnTo>
                  <a:pt x="0" y="3122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35"/>
          <p:cNvSpPr txBox="1"/>
          <p:nvPr/>
        </p:nvSpPr>
        <p:spPr>
          <a:xfrm>
            <a:off x="728625" y="490550"/>
            <a:ext cx="203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746525" y="2151625"/>
            <a:ext cx="3060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 </a:t>
            </a: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Whisper API  couldn’t recognize the user’s speech and retrieve the data  in the beginning</a:t>
            </a:r>
            <a:b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Solutions: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the code version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microphone for better voice quality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" name="Google Shape;302;p35"/>
          <p:cNvGrpSpPr/>
          <p:nvPr/>
        </p:nvGrpSpPr>
        <p:grpSpPr>
          <a:xfrm>
            <a:off x="3446552" y="2072654"/>
            <a:ext cx="4220438" cy="2446341"/>
            <a:chOff x="5137383" y="4477150"/>
            <a:chExt cx="4147443" cy="2446341"/>
          </a:xfrm>
        </p:grpSpPr>
        <p:grpSp>
          <p:nvGrpSpPr>
            <p:cNvPr id="303" name="Google Shape;303;p35"/>
            <p:cNvGrpSpPr/>
            <p:nvPr/>
          </p:nvGrpSpPr>
          <p:grpSpPr>
            <a:xfrm rot="-74020">
              <a:off x="5161398" y="4521025"/>
              <a:ext cx="4099412" cy="2358590"/>
              <a:chOff x="-3180003" y="3308418"/>
              <a:chExt cx="16047227" cy="11662121"/>
            </a:xfrm>
          </p:grpSpPr>
          <p:sp>
            <p:nvSpPr>
              <p:cNvPr id="304" name="Google Shape;304;p35"/>
              <p:cNvSpPr/>
              <p:nvPr/>
            </p:nvSpPr>
            <p:spPr>
              <a:xfrm rot="94377">
                <a:off x="2119748" y="4055395"/>
                <a:ext cx="10659825" cy="10769587"/>
              </a:xfrm>
              <a:custGeom>
                <a:rect b="b" l="l" r="r" t="t"/>
                <a:pathLst>
                  <a:path extrusionOk="0" h="3586376" w="3251200">
                    <a:moveTo>
                      <a:pt x="3251200" y="25400"/>
                    </a:moveTo>
                    <a:cubicBezTo>
                      <a:pt x="3251200" y="11372"/>
                      <a:pt x="3239833" y="0"/>
                      <a:pt x="3225800" y="0"/>
                    </a:cubicBezTo>
                    <a:lnTo>
                      <a:pt x="25400" y="0"/>
                    </a:lnTo>
                    <a:cubicBezTo>
                      <a:pt x="11372" y="0"/>
                      <a:pt x="0" y="11372"/>
                      <a:pt x="0" y="25400"/>
                    </a:cubicBezTo>
                    <a:lnTo>
                      <a:pt x="0" y="3560976"/>
                    </a:lnTo>
                    <a:cubicBezTo>
                      <a:pt x="0" y="3575010"/>
                      <a:pt x="11372" y="3586376"/>
                      <a:pt x="25400" y="3586376"/>
                    </a:cubicBezTo>
                    <a:lnTo>
                      <a:pt x="3225800" y="3586376"/>
                    </a:lnTo>
                    <a:cubicBezTo>
                      <a:pt x="3239833" y="3586376"/>
                      <a:pt x="3251200" y="3575010"/>
                      <a:pt x="3251200" y="3560976"/>
                    </a:cubicBezTo>
                    <a:lnTo>
                      <a:pt x="3251200" y="25400"/>
                    </a:lnTo>
                    <a:close/>
                  </a:path>
                </a:pathLst>
              </a:custGeom>
              <a:solidFill>
                <a:srgbClr val="FFDC5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5"/>
              <p:cNvSpPr txBox="1"/>
              <p:nvPr/>
            </p:nvSpPr>
            <p:spPr>
              <a:xfrm rot="10800000">
                <a:off x="-3180003" y="3308418"/>
                <a:ext cx="33324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8999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/>
              </a:p>
            </p:txBody>
          </p:sp>
        </p:grpSp>
        <p:sp>
          <p:nvSpPr>
            <p:cNvPr id="306" name="Google Shape;306;p35"/>
            <p:cNvSpPr txBox="1"/>
            <p:nvPr/>
          </p:nvSpPr>
          <p:spPr>
            <a:xfrm>
              <a:off x="6554588" y="4768671"/>
              <a:ext cx="27234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Problem: </a:t>
              </a:r>
              <a:r>
                <a:rPr lang="zh-C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many errors in the integration of Whisper and Graphhopper APIs</a:t>
              </a:r>
              <a:br>
                <a:rPr lang="zh-C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zh-C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Solution: </a:t>
              </a:r>
              <a:r>
                <a:rPr lang="zh-C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identifying specific API endpoints for speech reconginition and routing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7" name="Google Shape;3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243419">
            <a:off x="3443469" y="1748052"/>
            <a:ext cx="464954" cy="4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/>
          <p:nvPr/>
        </p:nvSpPr>
        <p:spPr>
          <a:xfrm>
            <a:off x="786250" y="4737010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35"/>
          <p:cNvSpPr/>
          <p:nvPr/>
        </p:nvSpPr>
        <p:spPr>
          <a:xfrm rot="-137437">
            <a:off x="1459374" y="4737181"/>
            <a:ext cx="289637" cy="289637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35"/>
          <p:cNvSpPr/>
          <p:nvPr/>
        </p:nvSpPr>
        <p:spPr>
          <a:xfrm rot="-103101">
            <a:off x="1119643" y="4737364"/>
            <a:ext cx="289536" cy="28953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35"/>
          <p:cNvSpPr/>
          <p:nvPr/>
        </p:nvSpPr>
        <p:spPr>
          <a:xfrm>
            <a:off x="457125" y="4737010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12" name="Google Shape;31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/>
        </p:nvSpPr>
        <p:spPr>
          <a:xfrm>
            <a:off x="514350" y="490538"/>
            <a:ext cx="1966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8" name="Google Shape;318;p36"/>
          <p:cNvSpPr/>
          <p:nvPr/>
        </p:nvSpPr>
        <p:spPr>
          <a:xfrm>
            <a:off x="532675" y="1544875"/>
            <a:ext cx="8078682" cy="3125050"/>
          </a:xfrm>
          <a:custGeom>
            <a:rect b="b" l="l" r="r" t="t"/>
            <a:pathLst>
              <a:path extrusionOk="0" h="10162763" w="16657076">
                <a:moveTo>
                  <a:pt x="16352276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9857963"/>
                </a:lnTo>
                <a:cubicBezTo>
                  <a:pt x="0" y="10026873"/>
                  <a:pt x="135890" y="10162763"/>
                  <a:pt x="304800" y="10162763"/>
                </a:cubicBezTo>
                <a:lnTo>
                  <a:pt x="16352276" y="10162763"/>
                </a:lnTo>
                <a:cubicBezTo>
                  <a:pt x="16521187" y="10162763"/>
                  <a:pt x="16657076" y="10026873"/>
                  <a:pt x="16657076" y="9857963"/>
                </a:cubicBezTo>
                <a:lnTo>
                  <a:pt x="16657076" y="304800"/>
                </a:lnTo>
                <a:cubicBezTo>
                  <a:pt x="16657076" y="135890"/>
                  <a:pt x="16521187" y="0"/>
                  <a:pt x="16352276" y="0"/>
                </a:cubicBezTo>
                <a:close/>
              </a:path>
            </a:pathLst>
          </a:custGeom>
          <a:solidFill>
            <a:srgbClr val="EDF0F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/>
          <p:nvPr/>
        </p:nvSpPr>
        <p:spPr>
          <a:xfrm>
            <a:off x="263575" y="435800"/>
            <a:ext cx="2938784" cy="1287919"/>
          </a:xfrm>
          <a:custGeom>
            <a:rect b="b" l="l" r="r" t="t"/>
            <a:pathLst>
              <a:path extrusionOk="0" h="3122227" w="5417113">
                <a:moveTo>
                  <a:pt x="0" y="0"/>
                </a:moveTo>
                <a:lnTo>
                  <a:pt x="5417113" y="0"/>
                </a:lnTo>
                <a:lnTo>
                  <a:pt x="5417113" y="3122227"/>
                </a:lnTo>
                <a:lnTo>
                  <a:pt x="0" y="3122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36"/>
          <p:cNvSpPr txBox="1"/>
          <p:nvPr/>
        </p:nvSpPr>
        <p:spPr>
          <a:xfrm>
            <a:off x="420150" y="370550"/>
            <a:ext cx="278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Improvements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243419">
            <a:off x="3574669" y="1440352"/>
            <a:ext cx="464954" cy="4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710" y="1786700"/>
            <a:ext cx="3962040" cy="264137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/>
          <p:nvPr/>
        </p:nvSpPr>
        <p:spPr>
          <a:xfrm>
            <a:off x="638825" y="1786725"/>
            <a:ext cx="3007360" cy="2797373"/>
          </a:xfrm>
          <a:custGeom>
            <a:rect b="b" l="l" r="r" t="t"/>
            <a:pathLst>
              <a:path extrusionOk="0" h="3586376" w="3251200">
                <a:moveTo>
                  <a:pt x="3251200" y="25400"/>
                </a:moveTo>
                <a:cubicBezTo>
                  <a:pt x="3251200" y="11372"/>
                  <a:pt x="3239833" y="0"/>
                  <a:pt x="3225800" y="0"/>
                </a:cubicBezTo>
                <a:lnTo>
                  <a:pt x="25400" y="0"/>
                </a:lnTo>
                <a:cubicBezTo>
                  <a:pt x="11372" y="0"/>
                  <a:pt x="0" y="11372"/>
                  <a:pt x="0" y="25400"/>
                </a:cubicBezTo>
                <a:lnTo>
                  <a:pt x="0" y="3560976"/>
                </a:lnTo>
                <a:cubicBezTo>
                  <a:pt x="0" y="3575010"/>
                  <a:pt x="11372" y="3586376"/>
                  <a:pt x="25400" y="3586376"/>
                </a:cubicBezTo>
                <a:lnTo>
                  <a:pt x="3225800" y="3586376"/>
                </a:lnTo>
                <a:cubicBezTo>
                  <a:pt x="3239833" y="3586376"/>
                  <a:pt x="3251200" y="3575010"/>
                  <a:pt x="3251200" y="3560976"/>
                </a:cubicBezTo>
                <a:lnTo>
                  <a:pt x="3251200" y="25400"/>
                </a:lnTo>
                <a:close/>
              </a:path>
            </a:pathLst>
          </a:custGeom>
          <a:solidFill>
            <a:srgbClr val="A9DA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 txBox="1"/>
          <p:nvPr/>
        </p:nvSpPr>
        <p:spPr>
          <a:xfrm>
            <a:off x="635350" y="1940875"/>
            <a:ext cx="2942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Ability to find available flight tickets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Ability to provide some tour programs for the users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zh-C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design of the User Interface. (Mobile / Web App)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6"/>
          <p:cNvSpPr/>
          <p:nvPr/>
        </p:nvSpPr>
        <p:spPr>
          <a:xfrm>
            <a:off x="592710" y="4677127"/>
            <a:ext cx="289405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36"/>
          <p:cNvSpPr/>
          <p:nvPr/>
        </p:nvSpPr>
        <p:spPr>
          <a:xfrm rot="-137437">
            <a:off x="1265835" y="4677297"/>
            <a:ext cx="289637" cy="289637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36"/>
          <p:cNvSpPr/>
          <p:nvPr/>
        </p:nvSpPr>
        <p:spPr>
          <a:xfrm rot="-103101">
            <a:off x="926103" y="4677481"/>
            <a:ext cx="289536" cy="28953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36"/>
          <p:cNvSpPr/>
          <p:nvPr/>
        </p:nvSpPr>
        <p:spPr>
          <a:xfrm>
            <a:off x="592700" y="4677135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36"/>
          <p:cNvSpPr/>
          <p:nvPr/>
        </p:nvSpPr>
        <p:spPr>
          <a:xfrm rot="-137437">
            <a:off x="1265824" y="4677306"/>
            <a:ext cx="289637" cy="289637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36"/>
          <p:cNvSpPr/>
          <p:nvPr/>
        </p:nvSpPr>
        <p:spPr>
          <a:xfrm rot="-103101">
            <a:off x="926093" y="4677489"/>
            <a:ext cx="289536" cy="28953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36"/>
          <p:cNvSpPr/>
          <p:nvPr/>
        </p:nvSpPr>
        <p:spPr>
          <a:xfrm>
            <a:off x="263575" y="4677135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2" name="Google Shape;33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50" y="456000"/>
            <a:ext cx="8596427" cy="41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/>
        </p:nvSpPr>
        <p:spPr>
          <a:xfrm>
            <a:off x="2711575" y="261425"/>
            <a:ext cx="3657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7"/>
          <p:cNvSpPr/>
          <p:nvPr/>
        </p:nvSpPr>
        <p:spPr>
          <a:xfrm>
            <a:off x="742935" y="4568577"/>
            <a:ext cx="289405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37"/>
          <p:cNvSpPr/>
          <p:nvPr/>
        </p:nvSpPr>
        <p:spPr>
          <a:xfrm rot="-137437">
            <a:off x="1416060" y="4568747"/>
            <a:ext cx="289637" cy="289637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37"/>
          <p:cNvSpPr/>
          <p:nvPr/>
        </p:nvSpPr>
        <p:spPr>
          <a:xfrm rot="-103101">
            <a:off x="1076328" y="4568931"/>
            <a:ext cx="289536" cy="28953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37"/>
          <p:cNvSpPr/>
          <p:nvPr/>
        </p:nvSpPr>
        <p:spPr>
          <a:xfrm>
            <a:off x="742925" y="4568585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37"/>
          <p:cNvSpPr/>
          <p:nvPr/>
        </p:nvSpPr>
        <p:spPr>
          <a:xfrm rot="-137437">
            <a:off x="1416049" y="4568756"/>
            <a:ext cx="289637" cy="289637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37"/>
          <p:cNvSpPr/>
          <p:nvPr/>
        </p:nvSpPr>
        <p:spPr>
          <a:xfrm rot="-103101">
            <a:off x="1076318" y="4568939"/>
            <a:ext cx="289536" cy="28953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37"/>
          <p:cNvSpPr/>
          <p:nvPr/>
        </p:nvSpPr>
        <p:spPr>
          <a:xfrm>
            <a:off x="413800" y="4568585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46" name="Google Shape;3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/>
        </p:nvSpPr>
        <p:spPr>
          <a:xfrm>
            <a:off x="4921375" y="-119575"/>
            <a:ext cx="3657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2756775" y="181422"/>
            <a:ext cx="2708557" cy="1006918"/>
          </a:xfrm>
          <a:custGeom>
            <a:rect b="b" l="l" r="r" t="t"/>
            <a:pathLst>
              <a:path extrusionOk="0" h="3122227" w="5417113">
                <a:moveTo>
                  <a:pt x="0" y="0"/>
                </a:moveTo>
                <a:lnTo>
                  <a:pt x="5417113" y="0"/>
                </a:lnTo>
                <a:lnTo>
                  <a:pt x="5417113" y="3122227"/>
                </a:lnTo>
                <a:lnTo>
                  <a:pt x="0" y="3122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38"/>
          <p:cNvSpPr txBox="1"/>
          <p:nvPr/>
        </p:nvSpPr>
        <p:spPr>
          <a:xfrm>
            <a:off x="2802900" y="302750"/>
            <a:ext cx="261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 Contribution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876110" y="4738177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38"/>
          <p:cNvSpPr/>
          <p:nvPr/>
        </p:nvSpPr>
        <p:spPr>
          <a:xfrm rot="-137437">
            <a:off x="1549235" y="4738347"/>
            <a:ext cx="289637" cy="289637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38"/>
          <p:cNvSpPr/>
          <p:nvPr/>
        </p:nvSpPr>
        <p:spPr>
          <a:xfrm rot="-103101">
            <a:off x="1209503" y="4738531"/>
            <a:ext cx="289536" cy="28953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38"/>
          <p:cNvSpPr/>
          <p:nvPr/>
        </p:nvSpPr>
        <p:spPr>
          <a:xfrm>
            <a:off x="876100" y="4738185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38"/>
          <p:cNvSpPr/>
          <p:nvPr/>
        </p:nvSpPr>
        <p:spPr>
          <a:xfrm rot="-137437">
            <a:off x="1549224" y="4738356"/>
            <a:ext cx="289637" cy="289637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38"/>
          <p:cNvSpPr/>
          <p:nvPr/>
        </p:nvSpPr>
        <p:spPr>
          <a:xfrm rot="-103101">
            <a:off x="1209493" y="4738539"/>
            <a:ext cx="289536" cy="28953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38"/>
          <p:cNvSpPr/>
          <p:nvPr/>
        </p:nvSpPr>
        <p:spPr>
          <a:xfrm>
            <a:off x="546975" y="4738185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61" name="Google Shape;3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575" y="1350713"/>
            <a:ext cx="8203226" cy="33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9"/>
          <p:cNvGrpSpPr/>
          <p:nvPr/>
        </p:nvGrpSpPr>
        <p:grpSpPr>
          <a:xfrm>
            <a:off x="4175505" y="2178284"/>
            <a:ext cx="4779113" cy="1141692"/>
            <a:chOff x="0" y="104775"/>
            <a:chExt cx="12744300" cy="3044512"/>
          </a:xfrm>
        </p:grpSpPr>
        <p:sp>
          <p:nvSpPr>
            <p:cNvPr id="368" name="Google Shape;368;p39"/>
            <p:cNvSpPr txBox="1"/>
            <p:nvPr/>
          </p:nvSpPr>
          <p:spPr>
            <a:xfrm>
              <a:off x="0" y="104775"/>
              <a:ext cx="12744300" cy="21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5200" u="none" cap="none" strike="noStrik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Let's begin!</a:t>
              </a:r>
              <a:endParaRPr sz="700"/>
            </a:p>
          </p:txBody>
        </p:sp>
        <p:pic>
          <p:nvPicPr>
            <p:cNvPr id="369" name="Google Shape;369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01370">
              <a:off x="3471685" y="2424333"/>
              <a:ext cx="5800842" cy="639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" name="Google Shape;370;p39"/>
          <p:cNvGrpSpPr/>
          <p:nvPr/>
        </p:nvGrpSpPr>
        <p:grpSpPr>
          <a:xfrm>
            <a:off x="1092132" y="1486778"/>
            <a:ext cx="2708556" cy="1557753"/>
            <a:chOff x="0" y="0"/>
            <a:chExt cx="7222817" cy="4154006"/>
          </a:xfrm>
        </p:grpSpPr>
        <p:sp>
          <p:nvSpPr>
            <p:cNvPr id="371" name="Google Shape;371;p39"/>
            <p:cNvSpPr/>
            <p:nvPr/>
          </p:nvSpPr>
          <p:spPr>
            <a:xfrm flipH="1">
              <a:off x="0" y="0"/>
              <a:ext cx="7222817" cy="4154006"/>
            </a:xfrm>
            <a:custGeom>
              <a:rect b="b" l="l" r="r" t="t"/>
              <a:pathLst>
                <a:path extrusionOk="0" h="4154006" w="7222817">
                  <a:moveTo>
                    <a:pt x="7222817" y="0"/>
                  </a:moveTo>
                  <a:lnTo>
                    <a:pt x="0" y="0"/>
                  </a:lnTo>
                  <a:lnTo>
                    <a:pt x="0" y="4154006"/>
                  </a:lnTo>
                  <a:lnTo>
                    <a:pt x="7222817" y="4154006"/>
                  </a:lnTo>
                  <a:lnTo>
                    <a:pt x="7222817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06" l="0" r="0" t="-105"/>
              </a:stretch>
            </a:blipFill>
            <a:ln>
              <a:noFill/>
            </a:ln>
          </p:spPr>
        </p:sp>
        <p:sp>
          <p:nvSpPr>
            <p:cNvPr id="372" name="Google Shape;372;p39"/>
            <p:cNvSpPr txBox="1"/>
            <p:nvPr/>
          </p:nvSpPr>
          <p:spPr>
            <a:xfrm>
              <a:off x="811922" y="675883"/>
              <a:ext cx="5181600" cy="18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100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GitHub Collabration</a:t>
              </a:r>
              <a:endParaRPr sz="700"/>
            </a:p>
          </p:txBody>
        </p:sp>
      </p:grpSp>
      <p:sp>
        <p:nvSpPr>
          <p:cNvPr id="373" name="Google Shape;373;p39"/>
          <p:cNvSpPr txBox="1"/>
          <p:nvPr/>
        </p:nvSpPr>
        <p:spPr>
          <a:xfrm>
            <a:off x="1170179" y="3269387"/>
            <a:ext cx="2552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There are our team’s github screenshots. We did different branches in our own Virtual Machine.</a:t>
            </a:r>
            <a:endParaRPr sz="700"/>
          </a:p>
        </p:txBody>
      </p:sp>
      <p:sp>
        <p:nvSpPr>
          <p:cNvPr id="374" name="Google Shape;374;p39"/>
          <p:cNvSpPr txBox="1"/>
          <p:nvPr/>
        </p:nvSpPr>
        <p:spPr>
          <a:xfrm>
            <a:off x="514350" y="490538"/>
            <a:ext cx="1966522" cy="227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6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2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Pixel Team</a:t>
            </a:r>
            <a:endParaRPr b="0" i="0" sz="2200" u="none" cap="none" strike="noStrike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5" name="Google Shape;3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/>
          <p:nvPr/>
        </p:nvSpPr>
        <p:spPr>
          <a:xfrm>
            <a:off x="312075" y="1819425"/>
            <a:ext cx="31938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During the processing of this project we learnt a lot about how to plan our work in advance using a white board. </a:t>
            </a:r>
            <a:endParaRPr sz="1100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We know about the details of API and we can help someone to find the reasonable way.</a:t>
            </a:r>
            <a:endParaRPr sz="1100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We also got to know how to look </a:t>
            </a:r>
            <a:r>
              <a:rPr lang="zh-CN" sz="11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thorough</a:t>
            </a:r>
            <a:r>
              <a:rPr lang="zh-CN" sz="11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various API documentations on their official website.</a:t>
            </a:r>
            <a:endParaRPr sz="700"/>
          </a:p>
        </p:txBody>
      </p:sp>
      <p:sp>
        <p:nvSpPr>
          <p:cNvPr id="381" name="Google Shape;381;p40"/>
          <p:cNvSpPr/>
          <p:nvPr/>
        </p:nvSpPr>
        <p:spPr>
          <a:xfrm>
            <a:off x="442575" y="247592"/>
            <a:ext cx="2708557" cy="1561114"/>
          </a:xfrm>
          <a:custGeom>
            <a:rect b="b" l="l" r="r" t="t"/>
            <a:pathLst>
              <a:path extrusionOk="0" h="3122227" w="5417113">
                <a:moveTo>
                  <a:pt x="0" y="0"/>
                </a:moveTo>
                <a:lnTo>
                  <a:pt x="5417113" y="0"/>
                </a:lnTo>
                <a:lnTo>
                  <a:pt x="5417113" y="3122227"/>
                </a:lnTo>
                <a:lnTo>
                  <a:pt x="0" y="3122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40"/>
          <p:cNvSpPr txBox="1"/>
          <p:nvPr/>
        </p:nvSpPr>
        <p:spPr>
          <a:xfrm>
            <a:off x="873003" y="674408"/>
            <a:ext cx="184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zh-CN" sz="21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Summary</a:t>
            </a:r>
            <a:endParaRPr sz="700"/>
          </a:p>
        </p:txBody>
      </p:sp>
      <p:sp>
        <p:nvSpPr>
          <p:cNvPr id="383" name="Google Shape;383;p40"/>
          <p:cNvSpPr/>
          <p:nvPr/>
        </p:nvSpPr>
        <p:spPr>
          <a:xfrm>
            <a:off x="3658940" y="514350"/>
            <a:ext cx="4864255" cy="1305082"/>
          </a:xfrm>
          <a:custGeom>
            <a:rect b="b" l="l" r="r" t="t"/>
            <a:pathLst>
              <a:path extrusionOk="0" h="1508765" w="2819858">
                <a:moveTo>
                  <a:pt x="2695397" y="1508765"/>
                </a:moveTo>
                <a:lnTo>
                  <a:pt x="124460" y="1508765"/>
                </a:lnTo>
                <a:cubicBezTo>
                  <a:pt x="55880" y="1508765"/>
                  <a:pt x="0" y="1452885"/>
                  <a:pt x="0" y="138430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695398" y="0"/>
                </a:lnTo>
                <a:cubicBezTo>
                  <a:pt x="2763978" y="0"/>
                  <a:pt x="2819858" y="55880"/>
                  <a:pt x="2819858" y="124460"/>
                </a:cubicBezTo>
                <a:lnTo>
                  <a:pt x="2819858" y="1384305"/>
                </a:lnTo>
                <a:cubicBezTo>
                  <a:pt x="2819858" y="1452885"/>
                  <a:pt x="2763978" y="1508765"/>
                  <a:pt x="2695398" y="1508765"/>
                </a:cubicBezTo>
                <a:close/>
              </a:path>
            </a:pathLst>
          </a:custGeom>
          <a:solidFill>
            <a:srgbClr val="100F0D">
              <a:alpha val="471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0"/>
          <p:cNvSpPr/>
          <p:nvPr/>
        </p:nvSpPr>
        <p:spPr>
          <a:xfrm>
            <a:off x="3658961" y="3325212"/>
            <a:ext cx="2439177" cy="1305082"/>
          </a:xfrm>
          <a:custGeom>
            <a:rect b="b" l="l" r="r" t="t"/>
            <a:pathLst>
              <a:path extrusionOk="0" h="1508765" w="2819858">
                <a:moveTo>
                  <a:pt x="2695397" y="1508765"/>
                </a:moveTo>
                <a:lnTo>
                  <a:pt x="124460" y="1508765"/>
                </a:lnTo>
                <a:cubicBezTo>
                  <a:pt x="55880" y="1508765"/>
                  <a:pt x="0" y="1452885"/>
                  <a:pt x="0" y="138430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695398" y="0"/>
                </a:lnTo>
                <a:cubicBezTo>
                  <a:pt x="2763978" y="0"/>
                  <a:pt x="2819858" y="55880"/>
                  <a:pt x="2819858" y="124460"/>
                </a:cubicBezTo>
                <a:lnTo>
                  <a:pt x="2819858" y="1384305"/>
                </a:lnTo>
                <a:cubicBezTo>
                  <a:pt x="2819858" y="1452885"/>
                  <a:pt x="2763978" y="1508765"/>
                  <a:pt x="2695398" y="1508765"/>
                </a:cubicBezTo>
                <a:close/>
              </a:path>
            </a:pathLst>
          </a:custGeom>
          <a:solidFill>
            <a:srgbClr val="100F0D">
              <a:alpha val="471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0"/>
          <p:cNvSpPr/>
          <p:nvPr/>
        </p:nvSpPr>
        <p:spPr>
          <a:xfrm>
            <a:off x="3658944" y="1919775"/>
            <a:ext cx="4977049" cy="1305082"/>
          </a:xfrm>
          <a:custGeom>
            <a:rect b="b" l="l" r="r" t="t"/>
            <a:pathLst>
              <a:path extrusionOk="0" h="1508765" w="2819858">
                <a:moveTo>
                  <a:pt x="2695397" y="1508765"/>
                </a:moveTo>
                <a:lnTo>
                  <a:pt x="124460" y="1508765"/>
                </a:lnTo>
                <a:cubicBezTo>
                  <a:pt x="55880" y="1508765"/>
                  <a:pt x="0" y="1452885"/>
                  <a:pt x="0" y="138430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695398" y="0"/>
                </a:lnTo>
                <a:cubicBezTo>
                  <a:pt x="2763978" y="0"/>
                  <a:pt x="2819858" y="55880"/>
                  <a:pt x="2819858" y="124460"/>
                </a:cubicBezTo>
                <a:lnTo>
                  <a:pt x="2819858" y="1384305"/>
                </a:lnTo>
                <a:cubicBezTo>
                  <a:pt x="2819858" y="1452885"/>
                  <a:pt x="2763978" y="1508765"/>
                  <a:pt x="2695398" y="1508765"/>
                </a:cubicBezTo>
                <a:close/>
              </a:path>
            </a:pathLst>
          </a:custGeom>
          <a:solidFill>
            <a:srgbClr val="100F0D">
              <a:alpha val="471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/>
          <p:nvPr/>
        </p:nvSpPr>
        <p:spPr>
          <a:xfrm>
            <a:off x="6192610" y="3325212"/>
            <a:ext cx="2439177" cy="1305082"/>
          </a:xfrm>
          <a:custGeom>
            <a:rect b="b" l="l" r="r" t="t"/>
            <a:pathLst>
              <a:path extrusionOk="0" h="1508765" w="2819858">
                <a:moveTo>
                  <a:pt x="2695397" y="1508765"/>
                </a:moveTo>
                <a:lnTo>
                  <a:pt x="124460" y="1508765"/>
                </a:lnTo>
                <a:cubicBezTo>
                  <a:pt x="55880" y="1508765"/>
                  <a:pt x="0" y="1452885"/>
                  <a:pt x="0" y="138430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695398" y="0"/>
                </a:lnTo>
                <a:cubicBezTo>
                  <a:pt x="2763978" y="0"/>
                  <a:pt x="2819858" y="55880"/>
                  <a:pt x="2819858" y="124460"/>
                </a:cubicBezTo>
                <a:lnTo>
                  <a:pt x="2819858" y="1384305"/>
                </a:lnTo>
                <a:cubicBezTo>
                  <a:pt x="2819858" y="1452885"/>
                  <a:pt x="2763978" y="1508765"/>
                  <a:pt x="2695398" y="1508765"/>
                </a:cubicBezTo>
                <a:close/>
              </a:path>
            </a:pathLst>
          </a:custGeom>
          <a:solidFill>
            <a:srgbClr val="100F0D">
              <a:alpha val="471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40"/>
          <p:cNvGrpSpPr/>
          <p:nvPr/>
        </p:nvGrpSpPr>
        <p:grpSpPr>
          <a:xfrm rot="232365">
            <a:off x="7579606" y="2210675"/>
            <a:ext cx="654661" cy="722152"/>
            <a:chOff x="0" y="0"/>
            <a:chExt cx="3251200" cy="3586376"/>
          </a:xfrm>
        </p:grpSpPr>
        <p:sp>
          <p:nvSpPr>
            <p:cNvPr id="388" name="Google Shape;388;p40"/>
            <p:cNvSpPr/>
            <p:nvPr/>
          </p:nvSpPr>
          <p:spPr>
            <a:xfrm>
              <a:off x="0" y="0"/>
              <a:ext cx="3251200" cy="3586376"/>
            </a:xfrm>
            <a:custGeom>
              <a:rect b="b" l="l" r="r" t="t"/>
              <a:pathLst>
                <a:path extrusionOk="0" h="3586376" w="3251200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560976"/>
                  </a:lnTo>
                  <a:cubicBezTo>
                    <a:pt x="0" y="3575010"/>
                    <a:pt x="11372" y="3586376"/>
                    <a:pt x="25400" y="3586376"/>
                  </a:cubicBezTo>
                  <a:lnTo>
                    <a:pt x="3225800" y="3586376"/>
                  </a:lnTo>
                  <a:cubicBezTo>
                    <a:pt x="3239833" y="3586376"/>
                    <a:pt x="3251200" y="3575010"/>
                    <a:pt x="3251200" y="3560976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97EDA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0"/>
            <p:cNvSpPr txBox="1"/>
            <p:nvPr/>
          </p:nvSpPr>
          <p:spPr>
            <a:xfrm>
              <a:off x="152400" y="306516"/>
              <a:ext cx="2946300" cy="30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/>
                <a:t>Jamshid</a:t>
              </a:r>
              <a:endParaRPr sz="900"/>
            </a:p>
          </p:txBody>
        </p:sp>
      </p:grpSp>
      <p:grpSp>
        <p:nvGrpSpPr>
          <p:cNvPr id="390" name="Google Shape;390;p40"/>
          <p:cNvGrpSpPr/>
          <p:nvPr/>
        </p:nvGrpSpPr>
        <p:grpSpPr>
          <a:xfrm rot="-241000">
            <a:off x="6347360" y="3653727"/>
            <a:ext cx="654448" cy="721918"/>
            <a:chOff x="0" y="0"/>
            <a:chExt cx="3251200" cy="3586376"/>
          </a:xfrm>
        </p:grpSpPr>
        <p:sp>
          <p:nvSpPr>
            <p:cNvPr id="391" name="Google Shape;391;p40"/>
            <p:cNvSpPr/>
            <p:nvPr/>
          </p:nvSpPr>
          <p:spPr>
            <a:xfrm>
              <a:off x="0" y="0"/>
              <a:ext cx="3251200" cy="3586376"/>
            </a:xfrm>
            <a:custGeom>
              <a:rect b="b" l="l" r="r" t="t"/>
              <a:pathLst>
                <a:path extrusionOk="0" h="3586376" w="3251200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560976"/>
                  </a:lnTo>
                  <a:cubicBezTo>
                    <a:pt x="0" y="3575010"/>
                    <a:pt x="11372" y="3586376"/>
                    <a:pt x="25400" y="3586376"/>
                  </a:cubicBezTo>
                  <a:lnTo>
                    <a:pt x="3225800" y="3586376"/>
                  </a:lnTo>
                  <a:cubicBezTo>
                    <a:pt x="3239833" y="3586376"/>
                    <a:pt x="3251200" y="3575010"/>
                    <a:pt x="3251200" y="3560976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FFDC5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0"/>
            <p:cNvSpPr txBox="1"/>
            <p:nvPr/>
          </p:nvSpPr>
          <p:spPr>
            <a:xfrm>
              <a:off x="152400" y="306516"/>
              <a:ext cx="2946300" cy="30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8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/>
                <a:t>Diyora</a:t>
              </a:r>
              <a:endParaRPr sz="1100"/>
            </a:p>
          </p:txBody>
        </p:sp>
      </p:grpSp>
      <p:grpSp>
        <p:nvGrpSpPr>
          <p:cNvPr id="393" name="Google Shape;393;p40"/>
          <p:cNvGrpSpPr/>
          <p:nvPr/>
        </p:nvGrpSpPr>
        <p:grpSpPr>
          <a:xfrm rot="-153750">
            <a:off x="3965287" y="805268"/>
            <a:ext cx="654471" cy="721942"/>
            <a:chOff x="0" y="0"/>
            <a:chExt cx="3251200" cy="3586376"/>
          </a:xfrm>
        </p:grpSpPr>
        <p:sp>
          <p:nvSpPr>
            <p:cNvPr id="394" name="Google Shape;394;p40"/>
            <p:cNvSpPr/>
            <p:nvPr/>
          </p:nvSpPr>
          <p:spPr>
            <a:xfrm>
              <a:off x="0" y="0"/>
              <a:ext cx="3251200" cy="3586376"/>
            </a:xfrm>
            <a:custGeom>
              <a:rect b="b" l="l" r="r" t="t"/>
              <a:pathLst>
                <a:path extrusionOk="0" h="3586376" w="3251200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560976"/>
                  </a:lnTo>
                  <a:cubicBezTo>
                    <a:pt x="0" y="3575010"/>
                    <a:pt x="11372" y="3586376"/>
                    <a:pt x="25400" y="3586376"/>
                  </a:cubicBezTo>
                  <a:lnTo>
                    <a:pt x="3225800" y="3586376"/>
                  </a:lnTo>
                  <a:cubicBezTo>
                    <a:pt x="3239833" y="3586376"/>
                    <a:pt x="3251200" y="3575010"/>
                    <a:pt x="3251200" y="3560976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C2B5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0"/>
            <p:cNvSpPr txBox="1"/>
            <p:nvPr/>
          </p:nvSpPr>
          <p:spPr>
            <a:xfrm>
              <a:off x="152400" y="306516"/>
              <a:ext cx="2946300" cy="30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800"/>
                <a:t>Zhang Xiaomeng</a:t>
              </a:r>
              <a:endParaRPr sz="700"/>
            </a:p>
          </p:txBody>
        </p:sp>
      </p:grpSp>
      <p:sp>
        <p:nvSpPr>
          <p:cNvPr id="396" name="Google Shape;396;p40"/>
          <p:cNvSpPr txBox="1"/>
          <p:nvPr/>
        </p:nvSpPr>
        <p:spPr>
          <a:xfrm>
            <a:off x="4778600" y="674400"/>
            <a:ext cx="33309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Happy to work with every member，We worked on some technical difficulties together, and I learned a lot when reviewing the code in the github.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3760150" y="1905450"/>
            <a:ext cx="37959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learnt how to use </a:t>
            </a:r>
            <a:r>
              <a:rPr lang="zh-C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various</a:t>
            </a:r>
            <a:r>
              <a:rPr lang="zh-C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APIs in our project and handle different kind of errors (like 400) and also deal with them on the go. I realized that planning our code on the white board before starting the coding process helped our team a great deal.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40"/>
          <p:cNvGrpSpPr/>
          <p:nvPr/>
        </p:nvGrpSpPr>
        <p:grpSpPr>
          <a:xfrm rot="-153750">
            <a:off x="3825837" y="3603993"/>
            <a:ext cx="654471" cy="721942"/>
            <a:chOff x="0" y="0"/>
            <a:chExt cx="3251200" cy="3586376"/>
          </a:xfrm>
        </p:grpSpPr>
        <p:sp>
          <p:nvSpPr>
            <p:cNvPr id="399" name="Google Shape;399;p40"/>
            <p:cNvSpPr/>
            <p:nvPr/>
          </p:nvSpPr>
          <p:spPr>
            <a:xfrm>
              <a:off x="0" y="0"/>
              <a:ext cx="3251200" cy="3586376"/>
            </a:xfrm>
            <a:custGeom>
              <a:rect b="b" l="l" r="r" t="t"/>
              <a:pathLst>
                <a:path extrusionOk="0" h="3586376" w="3251200">
                  <a:moveTo>
                    <a:pt x="3251200" y="25400"/>
                  </a:moveTo>
                  <a:cubicBezTo>
                    <a:pt x="3251200" y="11372"/>
                    <a:pt x="3239833" y="0"/>
                    <a:pt x="3225800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560976"/>
                  </a:lnTo>
                  <a:cubicBezTo>
                    <a:pt x="0" y="3575010"/>
                    <a:pt x="11372" y="3586376"/>
                    <a:pt x="25400" y="3586376"/>
                  </a:cubicBezTo>
                  <a:lnTo>
                    <a:pt x="3225800" y="3586376"/>
                  </a:lnTo>
                  <a:cubicBezTo>
                    <a:pt x="3239833" y="3586376"/>
                    <a:pt x="3251200" y="3575010"/>
                    <a:pt x="3251200" y="3560976"/>
                  </a:cubicBezTo>
                  <a:lnTo>
                    <a:pt x="3251200" y="25400"/>
                  </a:lnTo>
                  <a:close/>
                </a:path>
              </a:pathLst>
            </a:custGeom>
            <a:solidFill>
              <a:srgbClr val="C2B5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 txBox="1"/>
            <p:nvPr/>
          </p:nvSpPr>
          <p:spPr>
            <a:xfrm>
              <a:off x="152400" y="306516"/>
              <a:ext cx="2946300" cy="30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850">
                  <a:solidFill>
                    <a:schemeClr val="dk1"/>
                  </a:solidFill>
                </a:rPr>
                <a:t>Mohamed</a:t>
              </a:r>
              <a:endParaRPr sz="500"/>
            </a:p>
          </p:txBody>
        </p:sp>
      </p:grpSp>
      <p:sp>
        <p:nvSpPr>
          <p:cNvPr id="401" name="Google Shape;401;p40"/>
          <p:cNvSpPr txBox="1"/>
          <p:nvPr/>
        </p:nvSpPr>
        <p:spPr>
          <a:xfrm>
            <a:off x="4496125" y="3440025"/>
            <a:ext cx="1407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learned how to use Whisper API  for voice transcription.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0"/>
          <p:cNvSpPr txBox="1"/>
          <p:nvPr/>
        </p:nvSpPr>
        <p:spPr>
          <a:xfrm>
            <a:off x="7144700" y="3325200"/>
            <a:ext cx="13785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learnt how to integrate different APIs into our main project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0"/>
          <p:cNvSpPr/>
          <p:nvPr/>
        </p:nvSpPr>
        <p:spPr>
          <a:xfrm>
            <a:off x="843485" y="4345702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40"/>
          <p:cNvSpPr/>
          <p:nvPr/>
        </p:nvSpPr>
        <p:spPr>
          <a:xfrm rot="-137437">
            <a:off x="1516610" y="4345872"/>
            <a:ext cx="289637" cy="289637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40"/>
          <p:cNvSpPr/>
          <p:nvPr/>
        </p:nvSpPr>
        <p:spPr>
          <a:xfrm rot="-103101">
            <a:off x="1176878" y="4346056"/>
            <a:ext cx="289536" cy="28953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40"/>
          <p:cNvSpPr/>
          <p:nvPr/>
        </p:nvSpPr>
        <p:spPr>
          <a:xfrm>
            <a:off x="843475" y="4345710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40"/>
          <p:cNvSpPr/>
          <p:nvPr/>
        </p:nvSpPr>
        <p:spPr>
          <a:xfrm rot="-137437">
            <a:off x="1516599" y="4345881"/>
            <a:ext cx="289637" cy="289637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40"/>
          <p:cNvSpPr/>
          <p:nvPr/>
        </p:nvSpPr>
        <p:spPr>
          <a:xfrm rot="-103101">
            <a:off x="1176868" y="4346064"/>
            <a:ext cx="289536" cy="28953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40"/>
          <p:cNvSpPr/>
          <p:nvPr/>
        </p:nvSpPr>
        <p:spPr>
          <a:xfrm>
            <a:off x="514350" y="4345710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10" name="Google Shape;41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150" y="2165425"/>
            <a:ext cx="7682624" cy="2863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41"/>
          <p:cNvGrpSpPr/>
          <p:nvPr/>
        </p:nvGrpSpPr>
        <p:grpSpPr>
          <a:xfrm>
            <a:off x="3616375" y="517350"/>
            <a:ext cx="5390388" cy="1557752"/>
            <a:chOff x="0" y="0"/>
            <a:chExt cx="7222817" cy="4154006"/>
          </a:xfrm>
        </p:grpSpPr>
        <p:sp>
          <p:nvSpPr>
            <p:cNvPr id="417" name="Google Shape;417;p41"/>
            <p:cNvSpPr/>
            <p:nvPr/>
          </p:nvSpPr>
          <p:spPr>
            <a:xfrm flipH="1">
              <a:off x="0" y="0"/>
              <a:ext cx="7222817" cy="4154006"/>
            </a:xfrm>
            <a:custGeom>
              <a:rect b="b" l="l" r="r" t="t"/>
              <a:pathLst>
                <a:path extrusionOk="0" h="4154006" w="7222817">
                  <a:moveTo>
                    <a:pt x="7222817" y="0"/>
                  </a:moveTo>
                  <a:lnTo>
                    <a:pt x="0" y="0"/>
                  </a:lnTo>
                  <a:lnTo>
                    <a:pt x="0" y="4154006"/>
                  </a:lnTo>
                  <a:lnTo>
                    <a:pt x="7222817" y="4154006"/>
                  </a:lnTo>
                  <a:lnTo>
                    <a:pt x="7222817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9" l="0" r="0" t="-109"/>
              </a:stretch>
            </a:blipFill>
            <a:ln>
              <a:noFill/>
            </a:ln>
          </p:spPr>
        </p:sp>
        <p:sp>
          <p:nvSpPr>
            <p:cNvPr id="418" name="Google Shape;418;p41"/>
            <p:cNvSpPr txBox="1"/>
            <p:nvPr/>
          </p:nvSpPr>
          <p:spPr>
            <a:xfrm>
              <a:off x="811922" y="675883"/>
              <a:ext cx="5181600" cy="181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100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This is how we maintained the security of our API keys.</a:t>
              </a:r>
              <a:endParaRPr sz="700"/>
            </a:p>
          </p:txBody>
        </p:sp>
      </p:grpSp>
      <p:pic>
        <p:nvPicPr>
          <p:cNvPr id="419" name="Google Shape;41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5" y="197450"/>
            <a:ext cx="3039527" cy="19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2"/>
          <p:cNvGrpSpPr/>
          <p:nvPr/>
        </p:nvGrpSpPr>
        <p:grpSpPr>
          <a:xfrm>
            <a:off x="4572000" y="3080512"/>
            <a:ext cx="2564973" cy="890196"/>
            <a:chOff x="0" y="0"/>
            <a:chExt cx="6839926" cy="2373855"/>
          </a:xfrm>
        </p:grpSpPr>
        <p:sp>
          <p:nvSpPr>
            <p:cNvPr id="425" name="Google Shape;425;p42"/>
            <p:cNvSpPr/>
            <p:nvPr/>
          </p:nvSpPr>
          <p:spPr>
            <a:xfrm>
              <a:off x="0" y="0"/>
              <a:ext cx="6839926" cy="2373855"/>
            </a:xfrm>
            <a:custGeom>
              <a:rect b="b" l="l" r="r" t="t"/>
              <a:pathLst>
                <a:path extrusionOk="0" h="2373855" w="6839926">
                  <a:moveTo>
                    <a:pt x="0" y="0"/>
                  </a:moveTo>
                  <a:lnTo>
                    <a:pt x="6839926" y="0"/>
                  </a:lnTo>
                  <a:lnTo>
                    <a:pt x="6839926" y="2373855"/>
                  </a:lnTo>
                  <a:lnTo>
                    <a:pt x="0" y="237385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600" l="0" r="0" t="-1601"/>
              </a:stretch>
            </a:blipFill>
            <a:ln>
              <a:noFill/>
            </a:ln>
          </p:spPr>
        </p:sp>
        <p:sp>
          <p:nvSpPr>
            <p:cNvPr id="426" name="Google Shape;426;p42"/>
            <p:cNvSpPr txBox="1"/>
            <p:nvPr/>
          </p:nvSpPr>
          <p:spPr>
            <a:xfrm>
              <a:off x="521673" y="466111"/>
              <a:ext cx="5796579" cy="5297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Have a great day ahead.</a:t>
              </a:r>
              <a:endParaRPr sz="700"/>
            </a:p>
          </p:txBody>
        </p:sp>
      </p:grpSp>
      <p:sp>
        <p:nvSpPr>
          <p:cNvPr id="427" name="Google Shape;427;p42"/>
          <p:cNvSpPr txBox="1"/>
          <p:nvPr/>
        </p:nvSpPr>
        <p:spPr>
          <a:xfrm>
            <a:off x="2182461" y="1845586"/>
            <a:ext cx="4779080" cy="738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52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  <a:endParaRPr sz="700"/>
          </a:p>
        </p:txBody>
      </p:sp>
      <p:pic>
        <p:nvPicPr>
          <p:cNvPr id="428" name="Google Shape;42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1370">
            <a:off x="3484342" y="2702323"/>
            <a:ext cx="2175315" cy="23984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2"/>
          <p:cNvSpPr txBox="1"/>
          <p:nvPr/>
        </p:nvSpPr>
        <p:spPr>
          <a:xfrm>
            <a:off x="514350" y="490538"/>
            <a:ext cx="1966522" cy="227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6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2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Pixel Team</a:t>
            </a:r>
            <a:endParaRPr b="0" i="0" sz="2200" u="none" cap="none" strike="noStrike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6"/>
          <p:cNvGrpSpPr/>
          <p:nvPr/>
        </p:nvGrpSpPr>
        <p:grpSpPr>
          <a:xfrm>
            <a:off x="4874459" y="1329727"/>
            <a:ext cx="306700" cy="306699"/>
            <a:chOff x="0" y="0"/>
            <a:chExt cx="817866" cy="817866"/>
          </a:xfrm>
        </p:grpSpPr>
        <p:sp>
          <p:nvSpPr>
            <p:cNvPr id="141" name="Google Shape;141;p26"/>
            <p:cNvSpPr/>
            <p:nvPr/>
          </p:nvSpPr>
          <p:spPr>
            <a:xfrm>
              <a:off x="0" y="0"/>
              <a:ext cx="817866" cy="817866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2D5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 txBox="1"/>
            <p:nvPr/>
          </p:nvSpPr>
          <p:spPr>
            <a:xfrm>
              <a:off x="142888" y="66991"/>
              <a:ext cx="532090" cy="6362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500" u="none" cap="none" strike="noStrik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sz="700"/>
            </a:p>
          </p:txBody>
        </p:sp>
      </p:grpSp>
      <p:grpSp>
        <p:nvGrpSpPr>
          <p:cNvPr id="143" name="Google Shape;143;p26"/>
          <p:cNvGrpSpPr/>
          <p:nvPr/>
        </p:nvGrpSpPr>
        <p:grpSpPr>
          <a:xfrm>
            <a:off x="4874459" y="2042482"/>
            <a:ext cx="306700" cy="308208"/>
            <a:chOff x="0" y="0"/>
            <a:chExt cx="817866" cy="821889"/>
          </a:xfrm>
        </p:grpSpPr>
        <p:sp>
          <p:nvSpPr>
            <p:cNvPr id="144" name="Google Shape;144;p26"/>
            <p:cNvSpPr/>
            <p:nvPr/>
          </p:nvSpPr>
          <p:spPr>
            <a:xfrm>
              <a:off x="0" y="0"/>
              <a:ext cx="817866" cy="821889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7EDAA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 txBox="1"/>
            <p:nvPr/>
          </p:nvSpPr>
          <p:spPr>
            <a:xfrm>
              <a:off x="142888" y="66991"/>
              <a:ext cx="532090" cy="640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500" u="none" cap="none" strike="noStrik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sz="700"/>
            </a:p>
          </p:txBody>
        </p:sp>
      </p:grpSp>
      <p:grpSp>
        <p:nvGrpSpPr>
          <p:cNvPr id="146" name="Google Shape;146;p26"/>
          <p:cNvGrpSpPr/>
          <p:nvPr/>
        </p:nvGrpSpPr>
        <p:grpSpPr>
          <a:xfrm>
            <a:off x="4874459" y="2756397"/>
            <a:ext cx="306700" cy="306867"/>
            <a:chOff x="0" y="0"/>
            <a:chExt cx="817866" cy="818313"/>
          </a:xfrm>
        </p:grpSpPr>
        <p:sp>
          <p:nvSpPr>
            <p:cNvPr id="147" name="Google Shape;147;p26"/>
            <p:cNvSpPr/>
            <p:nvPr/>
          </p:nvSpPr>
          <p:spPr>
            <a:xfrm>
              <a:off x="0" y="0"/>
              <a:ext cx="817866" cy="818313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C5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 txBox="1"/>
            <p:nvPr/>
          </p:nvSpPr>
          <p:spPr>
            <a:xfrm>
              <a:off x="142888" y="66991"/>
              <a:ext cx="532090" cy="6367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500" u="none" cap="none" strike="noStrik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sz="700"/>
            </a:p>
          </p:txBody>
        </p:sp>
      </p:grpSp>
      <p:grpSp>
        <p:nvGrpSpPr>
          <p:cNvPr id="149" name="Google Shape;149;p26"/>
          <p:cNvGrpSpPr/>
          <p:nvPr/>
        </p:nvGrpSpPr>
        <p:grpSpPr>
          <a:xfrm>
            <a:off x="4874459" y="3468971"/>
            <a:ext cx="306700" cy="306867"/>
            <a:chOff x="0" y="0"/>
            <a:chExt cx="817866" cy="818313"/>
          </a:xfrm>
        </p:grpSpPr>
        <p:sp>
          <p:nvSpPr>
            <p:cNvPr id="150" name="Google Shape;150;p26"/>
            <p:cNvSpPr/>
            <p:nvPr/>
          </p:nvSpPr>
          <p:spPr>
            <a:xfrm>
              <a:off x="0" y="0"/>
              <a:ext cx="817866" cy="818313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5C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 txBox="1"/>
            <p:nvPr/>
          </p:nvSpPr>
          <p:spPr>
            <a:xfrm>
              <a:off x="142888" y="66991"/>
              <a:ext cx="532090" cy="6367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500" u="none" cap="none" strike="noStrik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4</a:t>
              </a:r>
              <a:endParaRPr sz="700"/>
            </a:p>
          </p:txBody>
        </p:sp>
      </p:grpSp>
      <p:sp>
        <p:nvSpPr>
          <p:cNvPr id="152" name="Google Shape;152;p26"/>
          <p:cNvSpPr/>
          <p:nvPr/>
        </p:nvSpPr>
        <p:spPr>
          <a:xfrm>
            <a:off x="1360930" y="1562611"/>
            <a:ext cx="2239883" cy="2281362"/>
          </a:xfrm>
          <a:custGeom>
            <a:rect b="b" l="l" r="r" t="t"/>
            <a:pathLst>
              <a:path extrusionOk="0" h="4562725" w="4479766">
                <a:moveTo>
                  <a:pt x="0" y="0"/>
                </a:moveTo>
                <a:lnTo>
                  <a:pt x="4479766" y="0"/>
                </a:lnTo>
                <a:lnTo>
                  <a:pt x="4479766" y="4562725"/>
                </a:lnTo>
                <a:lnTo>
                  <a:pt x="0" y="4562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26"/>
          <p:cNvSpPr txBox="1"/>
          <p:nvPr/>
        </p:nvSpPr>
        <p:spPr>
          <a:xfrm>
            <a:off x="1509339" y="2242470"/>
            <a:ext cx="1943065" cy="593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21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Today's Agenda</a:t>
            </a:r>
            <a:endParaRPr sz="700"/>
          </a:p>
        </p:txBody>
      </p:sp>
      <p:sp>
        <p:nvSpPr>
          <p:cNvPr id="154" name="Google Shape;154;p26"/>
          <p:cNvSpPr txBox="1"/>
          <p:nvPr/>
        </p:nvSpPr>
        <p:spPr>
          <a:xfrm>
            <a:off x="5375313" y="1379731"/>
            <a:ext cx="242350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1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Introduction </a:t>
            </a:r>
            <a:endParaRPr sz="700"/>
          </a:p>
        </p:txBody>
      </p:sp>
      <p:sp>
        <p:nvSpPr>
          <p:cNvPr id="155" name="Google Shape;155;p26"/>
          <p:cNvSpPr txBox="1"/>
          <p:nvPr/>
        </p:nvSpPr>
        <p:spPr>
          <a:xfrm>
            <a:off x="5375313" y="2093240"/>
            <a:ext cx="2423509" cy="17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1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Team Strategies/Project plan</a:t>
            </a:r>
            <a:endParaRPr b="0" i="0" sz="1100" u="none" cap="none" strike="noStrike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5375313" y="2806749"/>
            <a:ext cx="2423509" cy="182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1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Github Collaboration</a:t>
            </a:r>
            <a:endParaRPr sz="700"/>
          </a:p>
        </p:txBody>
      </p:sp>
      <p:sp>
        <p:nvSpPr>
          <p:cNvPr id="157" name="Google Shape;157;p26"/>
          <p:cNvSpPr txBox="1"/>
          <p:nvPr/>
        </p:nvSpPr>
        <p:spPr>
          <a:xfrm>
            <a:off x="5375313" y="3519729"/>
            <a:ext cx="242350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1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Summary </a:t>
            </a:r>
            <a:endParaRPr sz="700"/>
          </a:p>
        </p:txBody>
      </p:sp>
      <p:sp>
        <p:nvSpPr>
          <p:cNvPr id="158" name="Google Shape;158;p26"/>
          <p:cNvSpPr txBox="1"/>
          <p:nvPr/>
        </p:nvSpPr>
        <p:spPr>
          <a:xfrm>
            <a:off x="514350" y="490538"/>
            <a:ext cx="1966522" cy="227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6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2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Pixel Team</a:t>
            </a:r>
            <a:endParaRPr b="0" i="0" sz="2200" u="none" cap="none" strike="noStrike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6663129" y="490538"/>
            <a:ext cx="1966500" cy="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1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567813" y="355900"/>
            <a:ext cx="2564973" cy="918726"/>
          </a:xfrm>
          <a:custGeom>
            <a:rect b="b" l="l" r="r" t="t"/>
            <a:pathLst>
              <a:path extrusionOk="0" h="1837453" w="5129945">
                <a:moveTo>
                  <a:pt x="0" y="0"/>
                </a:moveTo>
                <a:lnTo>
                  <a:pt x="5129945" y="0"/>
                </a:lnTo>
                <a:lnTo>
                  <a:pt x="5129945" y="1837453"/>
                </a:lnTo>
                <a:lnTo>
                  <a:pt x="0" y="1837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7"/>
          <p:cNvSpPr txBox="1"/>
          <p:nvPr/>
        </p:nvSpPr>
        <p:spPr>
          <a:xfrm>
            <a:off x="793111" y="474524"/>
            <a:ext cx="211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Team Members </a:t>
            </a:r>
            <a:endParaRPr sz="700"/>
          </a:p>
        </p:txBody>
      </p:sp>
      <p:sp>
        <p:nvSpPr>
          <p:cNvPr id="167" name="Google Shape;167;p27"/>
          <p:cNvSpPr txBox="1"/>
          <p:nvPr/>
        </p:nvSpPr>
        <p:spPr>
          <a:xfrm rot="297214">
            <a:off x="7439448" y="435208"/>
            <a:ext cx="1841378" cy="107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4">
            <a:alphaModFix/>
          </a:blip>
          <a:srcRect b="11253" l="8739" r="8739" t="11508"/>
          <a:stretch/>
        </p:blipFill>
        <p:spPr>
          <a:xfrm>
            <a:off x="353775" y="1329925"/>
            <a:ext cx="1981450" cy="246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5">
            <a:alphaModFix/>
          </a:blip>
          <a:srcRect b="0" l="0" r="6498" t="16373"/>
          <a:stretch/>
        </p:blipFill>
        <p:spPr>
          <a:xfrm>
            <a:off x="2543225" y="1319550"/>
            <a:ext cx="2014838" cy="246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6">
            <a:alphaModFix/>
          </a:blip>
          <a:srcRect b="0" l="3705" r="7231" t="6785"/>
          <a:stretch/>
        </p:blipFill>
        <p:spPr>
          <a:xfrm>
            <a:off x="4764625" y="1329925"/>
            <a:ext cx="1935583" cy="246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7">
            <a:alphaModFix/>
          </a:blip>
          <a:srcRect b="5422" l="8081" r="9198" t="14596"/>
          <a:stretch/>
        </p:blipFill>
        <p:spPr>
          <a:xfrm>
            <a:off x="6859225" y="1329925"/>
            <a:ext cx="1843800" cy="24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87300" y="4058300"/>
            <a:ext cx="2114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Jamshid Ganiev</a:t>
            </a:r>
            <a:b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CN" sz="1050">
                <a:solidFill>
                  <a:schemeClr val="dk1"/>
                </a:solidFill>
              </a:rPr>
              <a:t>12200335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2447550" y="4123550"/>
            <a:ext cx="22062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Alhammadi Mohamed</a:t>
            </a:r>
            <a:b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CN" sz="1050">
                <a:solidFill>
                  <a:schemeClr val="dk1"/>
                </a:solidFill>
              </a:rPr>
              <a:t>12200181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764625" y="4123550"/>
            <a:ext cx="2114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 Xiaomeng</a:t>
            </a:r>
            <a:b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CN" sz="1050">
                <a:solidFill>
                  <a:schemeClr val="dk1"/>
                </a:solidFill>
              </a:rPr>
              <a:t>12240121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6814000" y="4058300"/>
            <a:ext cx="2114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Diyora Bobokulova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chemeClr val="dk1"/>
                </a:solidFill>
              </a:rPr>
              <a:t>12214731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514350" y="1514938"/>
            <a:ext cx="3782586" cy="1290845"/>
          </a:xfrm>
          <a:custGeom>
            <a:rect b="b" l="l" r="r" t="t"/>
            <a:pathLst>
              <a:path extrusionOk="0" h="2133628" w="5956829">
                <a:moveTo>
                  <a:pt x="0" y="0"/>
                </a:moveTo>
                <a:lnTo>
                  <a:pt x="5956829" y="0"/>
                </a:lnTo>
                <a:lnTo>
                  <a:pt x="5956829" y="2133628"/>
                </a:lnTo>
                <a:lnTo>
                  <a:pt x="0" y="2133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8"/>
          <p:cNvSpPr txBox="1"/>
          <p:nvPr/>
        </p:nvSpPr>
        <p:spPr>
          <a:xfrm>
            <a:off x="892133" y="2996588"/>
            <a:ext cx="33264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1400"/>
              <a:buFont typeface="DM Sans"/>
              <a:buChar char="-"/>
            </a:pPr>
            <a:r>
              <a:rPr lang="zh-CN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An </a:t>
            </a:r>
            <a:r>
              <a:rPr i="0" lang="zh-CN" sz="14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application to find the convenient way to travel</a:t>
            </a:r>
            <a:endParaRPr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1400"/>
              <a:buFont typeface="DM Sans"/>
              <a:buChar char="-"/>
            </a:pPr>
            <a:r>
              <a:rPr lang="zh-CN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Voice AI Search</a:t>
            </a:r>
            <a:endParaRPr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marR="0" rtl="0" algn="l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1400"/>
              <a:buFont typeface="DM Sans"/>
              <a:buChar char="-"/>
            </a:pPr>
            <a:r>
              <a:rPr lang="zh-CN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AI Chat Bot using GPT-4 API</a:t>
            </a:r>
            <a:endParaRPr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514350" y="490538"/>
            <a:ext cx="1966522" cy="227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6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200" u="none" cap="none" strike="noStrike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Pixel Team</a:t>
            </a:r>
            <a:endParaRPr b="0" i="0" sz="2200" u="none" cap="none" strike="noStrike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779350" y="1661488"/>
            <a:ext cx="34047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zh-CN" sz="21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Travel Guide Application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350" y="681538"/>
            <a:ext cx="3622425" cy="36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/>
        </p:nvSpPr>
        <p:spPr>
          <a:xfrm>
            <a:off x="514338" y="1561000"/>
            <a:ext cx="7977481" cy="3222007"/>
          </a:xfrm>
          <a:custGeom>
            <a:rect b="b" l="l" r="r" t="t"/>
            <a:pathLst>
              <a:path extrusionOk="0" h="5370012" w="6281481">
                <a:moveTo>
                  <a:pt x="6157021" y="5370012"/>
                </a:moveTo>
                <a:lnTo>
                  <a:pt x="124460" y="5370012"/>
                </a:lnTo>
                <a:cubicBezTo>
                  <a:pt x="55880" y="5370012"/>
                  <a:pt x="0" y="5314132"/>
                  <a:pt x="0" y="524555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157021" y="0"/>
                </a:lnTo>
                <a:cubicBezTo>
                  <a:pt x="6225601" y="0"/>
                  <a:pt x="6281481" y="55880"/>
                  <a:pt x="6281481" y="124460"/>
                </a:cubicBezTo>
                <a:lnTo>
                  <a:pt x="6281481" y="5245552"/>
                </a:lnTo>
                <a:cubicBezTo>
                  <a:pt x="6281481" y="5314132"/>
                  <a:pt x="6225601" y="5370012"/>
                  <a:pt x="6157021" y="5370012"/>
                </a:cubicBezTo>
                <a:close/>
              </a:path>
            </a:pathLst>
          </a:custGeom>
          <a:solidFill>
            <a:srgbClr val="100F0D">
              <a:alpha val="4705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" name="Google Shape;192;p29"/>
          <p:cNvGrpSpPr/>
          <p:nvPr/>
        </p:nvGrpSpPr>
        <p:grpSpPr>
          <a:xfrm>
            <a:off x="855302" y="2036000"/>
            <a:ext cx="198863" cy="200606"/>
            <a:chOff x="0" y="0"/>
            <a:chExt cx="544830" cy="544830"/>
          </a:xfrm>
        </p:grpSpPr>
        <p:sp>
          <p:nvSpPr>
            <p:cNvPr id="193" name="Google Shape;193;p29"/>
            <p:cNvSpPr/>
            <p:nvPr/>
          </p:nvSpPr>
          <p:spPr>
            <a:xfrm>
              <a:off x="0" y="0"/>
              <a:ext cx="544830" cy="54483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5C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9"/>
            <p:cNvSpPr txBox="1"/>
            <p:nvPr/>
          </p:nvSpPr>
          <p:spPr>
            <a:xfrm>
              <a:off x="95186" y="47777"/>
              <a:ext cx="3546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000" u="none" cap="none" strike="noStrik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sz="700"/>
            </a:p>
          </p:txBody>
        </p:sp>
      </p:grpSp>
      <p:sp>
        <p:nvSpPr>
          <p:cNvPr id="195" name="Google Shape;195;p29"/>
          <p:cNvSpPr/>
          <p:nvPr/>
        </p:nvSpPr>
        <p:spPr>
          <a:xfrm>
            <a:off x="855298" y="2995675"/>
            <a:ext cx="206375" cy="20637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C5CD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29"/>
          <p:cNvGrpSpPr/>
          <p:nvPr/>
        </p:nvGrpSpPr>
        <p:grpSpPr>
          <a:xfrm>
            <a:off x="855307" y="3881913"/>
            <a:ext cx="263044" cy="205316"/>
            <a:chOff x="0" y="0"/>
            <a:chExt cx="544830" cy="547510"/>
          </a:xfrm>
        </p:grpSpPr>
        <p:sp>
          <p:nvSpPr>
            <p:cNvPr id="197" name="Google Shape;197;p29"/>
            <p:cNvSpPr/>
            <p:nvPr/>
          </p:nvSpPr>
          <p:spPr>
            <a:xfrm>
              <a:off x="0" y="0"/>
              <a:ext cx="544830" cy="54751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5C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 txBox="1"/>
            <p:nvPr/>
          </p:nvSpPr>
          <p:spPr>
            <a:xfrm>
              <a:off x="95200" y="47733"/>
              <a:ext cx="3546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CN" sz="1000" u="none" cap="none" strike="noStrike">
                  <a:solidFill>
                    <a:srgbClr val="100F0D"/>
                  </a:solidFill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sz="700"/>
            </a:p>
          </p:txBody>
        </p:sp>
      </p:grpSp>
      <p:sp>
        <p:nvSpPr>
          <p:cNvPr id="199" name="Google Shape;199;p29"/>
          <p:cNvSpPr/>
          <p:nvPr/>
        </p:nvSpPr>
        <p:spPr>
          <a:xfrm>
            <a:off x="514350" y="347996"/>
            <a:ext cx="2803356" cy="1030335"/>
          </a:xfrm>
          <a:custGeom>
            <a:rect b="b" l="l" r="r" t="t"/>
            <a:pathLst>
              <a:path extrusionOk="0" h="3122227" w="5417113">
                <a:moveTo>
                  <a:pt x="0" y="0"/>
                </a:moveTo>
                <a:lnTo>
                  <a:pt x="5417113" y="0"/>
                </a:lnTo>
                <a:lnTo>
                  <a:pt x="5417113" y="3122227"/>
                </a:lnTo>
                <a:lnTo>
                  <a:pt x="0" y="3122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29"/>
          <p:cNvSpPr txBox="1"/>
          <p:nvPr/>
        </p:nvSpPr>
        <p:spPr>
          <a:xfrm>
            <a:off x="798300" y="608975"/>
            <a:ext cx="25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Project Plan </a:t>
            </a:r>
            <a:endParaRPr b="1" i="0" sz="2100" u="none" cap="none" strike="noStrike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 flipH="1" rot="10074393">
            <a:off x="5453893" y="4132823"/>
            <a:ext cx="1841467" cy="10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2" name="Google Shape;202;p29"/>
          <p:cNvSpPr txBox="1"/>
          <p:nvPr/>
        </p:nvSpPr>
        <p:spPr>
          <a:xfrm>
            <a:off x="1290322" y="1761070"/>
            <a:ext cx="1267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3" name="Google Shape;203;p29"/>
          <p:cNvSpPr txBox="1"/>
          <p:nvPr/>
        </p:nvSpPr>
        <p:spPr>
          <a:xfrm>
            <a:off x="1149897" y="2236631"/>
            <a:ext cx="1267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4" name="Google Shape;204;p29"/>
          <p:cNvSpPr txBox="1"/>
          <p:nvPr/>
        </p:nvSpPr>
        <p:spPr>
          <a:xfrm>
            <a:off x="290650" y="3444771"/>
            <a:ext cx="1696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5" name="Google Shape;205;p29"/>
          <p:cNvSpPr txBox="1"/>
          <p:nvPr/>
        </p:nvSpPr>
        <p:spPr>
          <a:xfrm>
            <a:off x="7702711" y="4559168"/>
            <a:ext cx="1110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6" name="Google Shape;206;p29"/>
          <p:cNvSpPr txBox="1"/>
          <p:nvPr/>
        </p:nvSpPr>
        <p:spPr>
          <a:xfrm>
            <a:off x="1205650" y="1923749"/>
            <a:ext cx="5455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Search (Lab 4.9.2)</a:t>
            </a:r>
            <a:b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Graphhopper Geocoding Application</a:t>
            </a:r>
            <a:b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Graphhopper Routing Application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1320000" y="2848225"/>
            <a:ext cx="519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Command (Upgraded version of the Lab 4.9.2)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Whisper API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OpenWeather Weather API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1348350" y="3826600"/>
            <a:ext cx="577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 Gpt API </a:t>
            </a:r>
            <a:b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C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To search additional information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855300" y="2891300"/>
            <a:ext cx="26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903710" y="4698452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29"/>
          <p:cNvSpPr/>
          <p:nvPr/>
        </p:nvSpPr>
        <p:spPr>
          <a:xfrm rot="-137437">
            <a:off x="1576835" y="4698622"/>
            <a:ext cx="289637" cy="289637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29"/>
          <p:cNvSpPr/>
          <p:nvPr/>
        </p:nvSpPr>
        <p:spPr>
          <a:xfrm rot="-103101">
            <a:off x="1237103" y="4698806"/>
            <a:ext cx="289536" cy="28953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29"/>
          <p:cNvSpPr/>
          <p:nvPr/>
        </p:nvSpPr>
        <p:spPr>
          <a:xfrm>
            <a:off x="903700" y="4698460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29"/>
          <p:cNvSpPr/>
          <p:nvPr/>
        </p:nvSpPr>
        <p:spPr>
          <a:xfrm rot="-137437">
            <a:off x="1576824" y="4698631"/>
            <a:ext cx="289637" cy="289637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29"/>
          <p:cNvSpPr/>
          <p:nvPr/>
        </p:nvSpPr>
        <p:spPr>
          <a:xfrm rot="-103101">
            <a:off x="1237093" y="4698814"/>
            <a:ext cx="289536" cy="28953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29"/>
          <p:cNvSpPr/>
          <p:nvPr/>
        </p:nvSpPr>
        <p:spPr>
          <a:xfrm>
            <a:off x="574575" y="4698460"/>
            <a:ext cx="289406" cy="289406"/>
          </a:xfrm>
          <a:custGeom>
            <a:rect b="b" l="l" r="r" t="t"/>
            <a:pathLst>
              <a:path extrusionOk="0" h="578811" w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8" name="Google Shape;2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5525" y="932075"/>
            <a:ext cx="2958475" cy="417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6562975" y="932063"/>
            <a:ext cx="25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First Project draft</a:t>
            </a:r>
            <a:r>
              <a:rPr b="1" lang="zh-CN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2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/>
          <p:nvPr/>
        </p:nvSpPr>
        <p:spPr>
          <a:xfrm>
            <a:off x="514350" y="400196"/>
            <a:ext cx="2803356" cy="1030335"/>
          </a:xfrm>
          <a:custGeom>
            <a:rect b="b" l="l" r="r" t="t"/>
            <a:pathLst>
              <a:path extrusionOk="0" h="3122227" w="5417113">
                <a:moveTo>
                  <a:pt x="0" y="0"/>
                </a:moveTo>
                <a:lnTo>
                  <a:pt x="5417113" y="0"/>
                </a:lnTo>
                <a:lnTo>
                  <a:pt x="5417113" y="3122227"/>
                </a:lnTo>
                <a:lnTo>
                  <a:pt x="0" y="3122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30"/>
          <p:cNvSpPr txBox="1"/>
          <p:nvPr/>
        </p:nvSpPr>
        <p:spPr>
          <a:xfrm>
            <a:off x="798300" y="661175"/>
            <a:ext cx="25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Reasons for API </a:t>
            </a:r>
            <a:endParaRPr b="1" i="0" sz="2100" u="none" cap="none" strike="noStrike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 flipH="1" rot="10074393">
            <a:off x="2886318" y="3281448"/>
            <a:ext cx="1841467" cy="107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8" name="Google Shape;228;p30"/>
          <p:cNvSpPr txBox="1"/>
          <p:nvPr/>
        </p:nvSpPr>
        <p:spPr>
          <a:xfrm>
            <a:off x="7702711" y="4559168"/>
            <a:ext cx="1110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29" name="Google Shape;229;p30"/>
          <p:cNvGrpSpPr/>
          <p:nvPr/>
        </p:nvGrpSpPr>
        <p:grpSpPr>
          <a:xfrm>
            <a:off x="510125" y="1323050"/>
            <a:ext cx="5652200" cy="1662354"/>
            <a:chOff x="1126202" y="1474097"/>
            <a:chExt cx="5652200" cy="2470800"/>
          </a:xfrm>
        </p:grpSpPr>
        <p:grpSp>
          <p:nvGrpSpPr>
            <p:cNvPr id="230" name="Google Shape;230;p30"/>
            <p:cNvGrpSpPr/>
            <p:nvPr/>
          </p:nvGrpSpPr>
          <p:grpSpPr>
            <a:xfrm>
              <a:off x="1126202" y="1973675"/>
              <a:ext cx="231741" cy="246351"/>
              <a:chOff x="0" y="0"/>
              <a:chExt cx="634906" cy="669069"/>
            </a:xfrm>
          </p:grpSpPr>
          <p:sp>
            <p:nvSpPr>
              <p:cNvPr id="231" name="Google Shape;231;p30"/>
              <p:cNvSpPr/>
              <p:nvPr/>
            </p:nvSpPr>
            <p:spPr>
              <a:xfrm>
                <a:off x="0" y="0"/>
                <a:ext cx="539750" cy="539750"/>
              </a:xfrm>
              <a:custGeom>
                <a:rect b="b" l="l" r="r" t="t"/>
                <a:pathLst>
                  <a:path extrusionOk="0"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5C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0"/>
              <p:cNvSpPr txBox="1"/>
              <p:nvPr/>
            </p:nvSpPr>
            <p:spPr>
              <a:xfrm>
                <a:off x="95206" y="47769"/>
                <a:ext cx="5397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4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zh-CN" sz="1000" u="none" cap="none" strike="noStrike">
                    <a:solidFill>
                      <a:srgbClr val="100F0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1</a:t>
                </a:r>
                <a:endParaRPr sz="700"/>
              </a:p>
            </p:txBody>
          </p:sp>
        </p:grpSp>
        <p:sp>
          <p:nvSpPr>
            <p:cNvPr id="233" name="Google Shape;233;p30"/>
            <p:cNvSpPr txBox="1"/>
            <p:nvPr/>
          </p:nvSpPr>
          <p:spPr>
            <a:xfrm>
              <a:off x="1420797" y="1722332"/>
              <a:ext cx="1267800" cy="1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34" name="Google Shape;234;p30"/>
            <p:cNvSpPr txBox="1"/>
            <p:nvPr/>
          </p:nvSpPr>
          <p:spPr>
            <a:xfrm>
              <a:off x="1420797" y="2174306"/>
              <a:ext cx="1267800" cy="1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35" name="Google Shape;235;p30"/>
            <p:cNvSpPr txBox="1"/>
            <p:nvPr/>
          </p:nvSpPr>
          <p:spPr>
            <a:xfrm>
              <a:off x="1323202" y="1474097"/>
              <a:ext cx="5455200" cy="24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Graphhopper: 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zh-C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includes the coordination of locations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zh-C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shows the distance and time between 2 locations 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based on the mode of mobility. 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30"/>
          <p:cNvGrpSpPr/>
          <p:nvPr/>
        </p:nvGrpSpPr>
        <p:grpSpPr>
          <a:xfrm>
            <a:off x="514350" y="2403901"/>
            <a:ext cx="5946900" cy="977419"/>
            <a:chOff x="1126202" y="1722332"/>
            <a:chExt cx="5946900" cy="1109694"/>
          </a:xfrm>
        </p:grpSpPr>
        <p:grpSp>
          <p:nvGrpSpPr>
            <p:cNvPr id="237" name="Google Shape;237;p30"/>
            <p:cNvGrpSpPr/>
            <p:nvPr/>
          </p:nvGrpSpPr>
          <p:grpSpPr>
            <a:xfrm>
              <a:off x="1126202" y="1973675"/>
              <a:ext cx="197009" cy="198736"/>
              <a:chOff x="0" y="0"/>
              <a:chExt cx="539750" cy="539750"/>
            </a:xfrm>
          </p:grpSpPr>
          <p:sp>
            <p:nvSpPr>
              <p:cNvPr id="238" name="Google Shape;238;p30"/>
              <p:cNvSpPr/>
              <p:nvPr/>
            </p:nvSpPr>
            <p:spPr>
              <a:xfrm>
                <a:off x="0" y="0"/>
                <a:ext cx="539750" cy="539750"/>
              </a:xfrm>
              <a:custGeom>
                <a:rect b="b" l="l" r="r" t="t"/>
                <a:pathLst>
                  <a:path extrusionOk="0"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5C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0"/>
              <p:cNvSpPr txBox="1"/>
              <p:nvPr/>
            </p:nvSpPr>
            <p:spPr>
              <a:xfrm>
                <a:off x="250132" y="47766"/>
                <a:ext cx="199800" cy="47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4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1000">
                    <a:solidFill>
                      <a:srgbClr val="100F0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2</a:t>
                </a:r>
                <a:endParaRPr sz="700"/>
              </a:p>
            </p:txBody>
          </p:sp>
        </p:grpSp>
        <p:sp>
          <p:nvSpPr>
            <p:cNvPr id="240" name="Google Shape;240;p30"/>
            <p:cNvSpPr txBox="1"/>
            <p:nvPr/>
          </p:nvSpPr>
          <p:spPr>
            <a:xfrm>
              <a:off x="1420797" y="1722332"/>
              <a:ext cx="1267800" cy="1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41" name="Google Shape;241;p30"/>
            <p:cNvSpPr txBox="1"/>
            <p:nvPr/>
          </p:nvSpPr>
          <p:spPr>
            <a:xfrm>
              <a:off x="1420797" y="2174306"/>
              <a:ext cx="1267800" cy="1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42" name="Google Shape;242;p30"/>
            <p:cNvSpPr txBox="1"/>
            <p:nvPr/>
          </p:nvSpPr>
          <p:spPr>
            <a:xfrm>
              <a:off x="1420802" y="1783527"/>
              <a:ext cx="5652300" cy="10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Whisper API and Graphhopper API integration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zh-C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Search via Voice Command 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30"/>
          <p:cNvGrpSpPr/>
          <p:nvPr/>
        </p:nvGrpSpPr>
        <p:grpSpPr>
          <a:xfrm>
            <a:off x="510127" y="4042857"/>
            <a:ext cx="5652198" cy="1038779"/>
            <a:chOff x="1126202" y="1722332"/>
            <a:chExt cx="5652198" cy="1038779"/>
          </a:xfrm>
        </p:grpSpPr>
        <p:grpSp>
          <p:nvGrpSpPr>
            <p:cNvPr id="244" name="Google Shape;244;p30"/>
            <p:cNvGrpSpPr/>
            <p:nvPr/>
          </p:nvGrpSpPr>
          <p:grpSpPr>
            <a:xfrm>
              <a:off x="1126202" y="1973675"/>
              <a:ext cx="197009" cy="198736"/>
              <a:chOff x="0" y="0"/>
              <a:chExt cx="539750" cy="539750"/>
            </a:xfrm>
          </p:grpSpPr>
          <p:sp>
            <p:nvSpPr>
              <p:cNvPr id="245" name="Google Shape;245;p30"/>
              <p:cNvSpPr/>
              <p:nvPr/>
            </p:nvSpPr>
            <p:spPr>
              <a:xfrm>
                <a:off x="0" y="0"/>
                <a:ext cx="539750" cy="539750"/>
              </a:xfrm>
              <a:custGeom>
                <a:rect b="b" l="l" r="r" t="t"/>
                <a:pathLst>
                  <a:path extrusionOk="0"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5C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0"/>
              <p:cNvSpPr txBox="1"/>
              <p:nvPr/>
            </p:nvSpPr>
            <p:spPr>
              <a:xfrm>
                <a:off x="95186" y="47777"/>
                <a:ext cx="354600" cy="41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4004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1000">
                    <a:solidFill>
                      <a:srgbClr val="100F0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4</a:t>
                </a:r>
                <a:endParaRPr sz="700"/>
              </a:p>
            </p:txBody>
          </p:sp>
        </p:grpSp>
        <p:sp>
          <p:nvSpPr>
            <p:cNvPr id="247" name="Google Shape;247;p30"/>
            <p:cNvSpPr txBox="1"/>
            <p:nvPr/>
          </p:nvSpPr>
          <p:spPr>
            <a:xfrm>
              <a:off x="1420797" y="1722332"/>
              <a:ext cx="1267800" cy="1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48" name="Google Shape;248;p30"/>
            <p:cNvSpPr txBox="1"/>
            <p:nvPr/>
          </p:nvSpPr>
          <p:spPr>
            <a:xfrm>
              <a:off x="1420797" y="2174306"/>
              <a:ext cx="1267800" cy="1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49" name="Google Shape;249;p30"/>
            <p:cNvSpPr txBox="1"/>
            <p:nvPr/>
          </p:nvSpPr>
          <p:spPr>
            <a:xfrm>
              <a:off x="1323200" y="1837712"/>
              <a:ext cx="5455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GPT 4 API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zh-C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customized info about the place of your choice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zh-C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ask general questions ( like the GPT chatbot)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30"/>
          <p:cNvGrpSpPr/>
          <p:nvPr/>
        </p:nvGrpSpPr>
        <p:grpSpPr>
          <a:xfrm>
            <a:off x="514350" y="3250797"/>
            <a:ext cx="5040555" cy="1416073"/>
            <a:chOff x="799218" y="3705924"/>
            <a:chExt cx="7580922" cy="3102022"/>
          </a:xfrm>
        </p:grpSpPr>
        <p:sp>
          <p:nvSpPr>
            <p:cNvPr id="251" name="Google Shape;251;p30"/>
            <p:cNvSpPr/>
            <p:nvPr/>
          </p:nvSpPr>
          <p:spPr>
            <a:xfrm>
              <a:off x="799218" y="3942016"/>
              <a:ext cx="333375" cy="492125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5CD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3</a:t>
              </a:r>
              <a:endParaRPr/>
            </a:p>
          </p:txBody>
        </p:sp>
        <p:sp>
          <p:nvSpPr>
            <p:cNvPr id="252" name="Google Shape;252;p30"/>
            <p:cNvSpPr txBox="1"/>
            <p:nvPr/>
          </p:nvSpPr>
          <p:spPr>
            <a:xfrm>
              <a:off x="915447" y="3705924"/>
              <a:ext cx="14076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3" name="Google Shape;253;p30"/>
            <p:cNvSpPr txBox="1"/>
            <p:nvPr/>
          </p:nvSpPr>
          <p:spPr>
            <a:xfrm>
              <a:off x="1329841" y="3705946"/>
              <a:ext cx="7050300" cy="31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OpenWeather API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-"/>
              </a:pPr>
              <a:r>
                <a:rPr lang="zh-C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includes information about the weather in different locations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175" y="1623175"/>
            <a:ext cx="3444625" cy="23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100" y="2501275"/>
            <a:ext cx="4357686" cy="25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75" y="1531675"/>
            <a:ext cx="287655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1541300" y="594075"/>
            <a:ext cx="2650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GPT-4-Turbo API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100" y="128900"/>
            <a:ext cx="3626395" cy="21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/>
        </p:nvSpPr>
        <p:spPr>
          <a:xfrm>
            <a:off x="514350" y="490538"/>
            <a:ext cx="1966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9" name="Google Shape;269;p32"/>
          <p:cNvSpPr/>
          <p:nvPr/>
        </p:nvSpPr>
        <p:spPr>
          <a:xfrm>
            <a:off x="392593" y="1744362"/>
            <a:ext cx="3155468" cy="1654780"/>
          </a:xfrm>
          <a:custGeom>
            <a:rect b="b" l="l" r="r" t="t"/>
            <a:pathLst>
              <a:path extrusionOk="0" h="3122227" w="5417113">
                <a:moveTo>
                  <a:pt x="0" y="0"/>
                </a:moveTo>
                <a:lnTo>
                  <a:pt x="5417113" y="0"/>
                </a:lnTo>
                <a:lnTo>
                  <a:pt x="5417113" y="3122227"/>
                </a:lnTo>
                <a:lnTo>
                  <a:pt x="0" y="3122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32"/>
          <p:cNvSpPr txBox="1"/>
          <p:nvPr/>
        </p:nvSpPr>
        <p:spPr>
          <a:xfrm>
            <a:off x="514350" y="1831307"/>
            <a:ext cx="315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Output</a:t>
            </a:r>
            <a:br>
              <a:rPr b="1" lang="zh-C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zh-C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Menu:1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400" y="206950"/>
            <a:ext cx="4723349" cy="4729600"/>
          </a:xfrm>
          <a:prstGeom prst="rect">
            <a:avLst/>
          </a:prstGeom>
          <a:solidFill>
            <a:srgbClr val="EDF0F2"/>
          </a:solidFill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/>
        </p:nvSpPr>
        <p:spPr>
          <a:xfrm>
            <a:off x="514350" y="490538"/>
            <a:ext cx="1966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78" name="Google Shape;278;p33"/>
          <p:cNvSpPr/>
          <p:nvPr/>
        </p:nvSpPr>
        <p:spPr>
          <a:xfrm>
            <a:off x="392593" y="1744362"/>
            <a:ext cx="3155468" cy="1654780"/>
          </a:xfrm>
          <a:custGeom>
            <a:rect b="b" l="l" r="r" t="t"/>
            <a:pathLst>
              <a:path extrusionOk="0" h="3122227" w="5417113">
                <a:moveTo>
                  <a:pt x="0" y="0"/>
                </a:moveTo>
                <a:lnTo>
                  <a:pt x="5417113" y="0"/>
                </a:lnTo>
                <a:lnTo>
                  <a:pt x="5417113" y="3122227"/>
                </a:lnTo>
                <a:lnTo>
                  <a:pt x="0" y="3122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33"/>
          <p:cNvSpPr txBox="1"/>
          <p:nvPr/>
        </p:nvSpPr>
        <p:spPr>
          <a:xfrm>
            <a:off x="514350" y="1818257"/>
            <a:ext cx="315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Output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Menu: 2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950" y="152400"/>
            <a:ext cx="446750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490" y="59202"/>
            <a:ext cx="747984" cy="7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